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69" r:id="rId10"/>
    <p:sldId id="270" r:id="rId11"/>
    <p:sldId id="265" r:id="rId12"/>
    <p:sldId id="266" r:id="rId13"/>
    <p:sldId id="268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02" r:id="rId31"/>
    <p:sldId id="303" r:id="rId32"/>
    <p:sldId id="304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7" r:id="rId42"/>
    <p:sldId id="298" r:id="rId43"/>
    <p:sldId id="295" r:id="rId44"/>
    <p:sldId id="296" r:id="rId45"/>
    <p:sldId id="299" r:id="rId46"/>
    <p:sldId id="301" r:id="rId47"/>
    <p:sldId id="300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259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96" y="-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90" y="38862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86"/>
            <a:ext cx="9144000" cy="3977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5979" y="850700"/>
            <a:ext cx="33776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Google data center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134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75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DC operators consider self-generated power to be the most reliable power in facility and primary power source.</a:t>
            </a:r>
          </a:p>
          <a:p>
            <a:pPr lvl="1"/>
            <a:r>
              <a:rPr lang="en-US" dirty="0" smtClean="0"/>
              <a:t>Utility power is used even though it is less reliable because it’s cheaper.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Generators configured in an N+1 configuration</a:t>
            </a:r>
          </a:p>
          <a:p>
            <a:pPr lvl="1"/>
            <a:r>
              <a:rPr lang="en-US" dirty="0" smtClean="0"/>
              <a:t>N+1 means that one additional generator is installed beyond what is needed to support the DC (failover for redundancy/ maintenance)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Generators usually run on diesel fuel mixture</a:t>
            </a:r>
          </a:p>
          <a:p>
            <a:pPr lvl="1"/>
            <a:r>
              <a:rPr lang="en-US" dirty="0" smtClean="0"/>
              <a:t>Special mix and heating bed required for cold climates</a:t>
            </a:r>
          </a:p>
          <a:p>
            <a:pPr lvl="1"/>
            <a:r>
              <a:rPr lang="en-US" dirty="0" smtClean="0"/>
              <a:t>Onsite storage tank required (thousands of gallons)</a:t>
            </a:r>
          </a:p>
          <a:p>
            <a:pPr lvl="1"/>
            <a:r>
              <a:rPr lang="en-US" dirty="0" smtClean="0"/>
              <a:t>Emergency response refueling contract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3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3" y="183461"/>
            <a:ext cx="4933546" cy="3700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279" y="335222"/>
            <a:ext cx="326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generator sitting on fuel</a:t>
            </a:r>
          </a:p>
          <a:p>
            <a:r>
              <a:rPr lang="en-US" dirty="0" smtClean="0"/>
              <a:t>bed.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5196" y="5667417"/>
            <a:ext cx="321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Internal generator – lower risk of weather-related issues.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88" y="3465321"/>
            <a:ext cx="4591483" cy="30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7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Data centers receive power from multiple sources and need a way to switch from one source to another.</a:t>
            </a:r>
          </a:p>
          <a:p>
            <a:endParaRPr lang="en-US" dirty="0" smtClean="0"/>
          </a:p>
          <a:p>
            <a:r>
              <a:rPr lang="en-US" b="1" dirty="0" smtClean="0"/>
              <a:t>Automatic Transfer Switch </a:t>
            </a:r>
            <a:r>
              <a:rPr lang="en-US" dirty="0" smtClean="0"/>
              <a:t>(ATS) provides power switching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Problem: switching power isn’t instantaneous</a:t>
            </a:r>
          </a:p>
          <a:p>
            <a:pPr lvl="2"/>
            <a:r>
              <a:rPr lang="en-US" dirty="0" smtClean="0"/>
              <a:t>Generators need time to start up (5-10 seconds)</a:t>
            </a:r>
          </a:p>
          <a:p>
            <a:pPr lvl="2"/>
            <a:r>
              <a:rPr lang="en-US" dirty="0" smtClean="0"/>
              <a:t>Power phases need time to synchronize (3-phase power)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Solution: </a:t>
            </a:r>
            <a:r>
              <a:rPr lang="en-US" b="1" dirty="0" smtClean="0"/>
              <a:t>ride time power </a:t>
            </a:r>
            <a:r>
              <a:rPr lang="en-US" dirty="0" smtClean="0"/>
              <a:t>to bridge gap in time between utility failure and self-generated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4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004870"/>
            <a:ext cx="6350000" cy="557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957" y="1004871"/>
            <a:ext cx="21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 Transfer Switches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175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Uninterruptable Power Supply (UPS)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183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UPS provides ride time power in a data center facility.</a:t>
            </a:r>
          </a:p>
          <a:p>
            <a:r>
              <a:rPr lang="en-US" dirty="0" smtClean="0"/>
              <a:t>Two key types:</a:t>
            </a:r>
          </a:p>
          <a:p>
            <a:pPr lvl="1"/>
            <a:r>
              <a:rPr lang="en-US" dirty="0" smtClean="0"/>
              <a:t>Batteries (traditional)</a:t>
            </a:r>
          </a:p>
          <a:p>
            <a:pPr lvl="2"/>
            <a:r>
              <a:rPr lang="en-US" dirty="0" smtClean="0"/>
              <a:t>Key benefit: provides 5-10 minutes of ride time power</a:t>
            </a:r>
          </a:p>
          <a:p>
            <a:pPr lvl="2"/>
            <a:r>
              <a:rPr lang="en-US" dirty="0" smtClean="0"/>
              <a:t>Batteries are wired in series and strings go bad over time requiring quarterly audits and maintenance</a:t>
            </a:r>
          </a:p>
          <a:p>
            <a:pPr lvl="2"/>
            <a:r>
              <a:rPr lang="en-US" dirty="0" smtClean="0"/>
              <a:t>More cooling and space required to house</a:t>
            </a:r>
          </a:p>
          <a:p>
            <a:pPr lvl="2"/>
            <a:r>
              <a:rPr lang="en-US" dirty="0" smtClean="0"/>
              <a:t>Environmentally unfriendly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Flywheels</a:t>
            </a:r>
          </a:p>
          <a:p>
            <a:pPr lvl="2"/>
            <a:r>
              <a:rPr lang="en-US" dirty="0" smtClean="0"/>
              <a:t>Cabinet containing steel or carbon fiber wheel spinning at a high rate, usually in a vacuum on magnetic bearings</a:t>
            </a:r>
          </a:p>
          <a:p>
            <a:pPr lvl="2"/>
            <a:r>
              <a:rPr lang="en-US" dirty="0" smtClean="0"/>
              <a:t>Inertia of spinning wheel generates 8-10 seconds of power</a:t>
            </a:r>
          </a:p>
          <a:p>
            <a:pPr lvl="2"/>
            <a:r>
              <a:rPr lang="en-US" dirty="0" smtClean="0"/>
              <a:t>Very low maintenance</a:t>
            </a:r>
          </a:p>
          <a:p>
            <a:pPr lvl="2"/>
            <a:r>
              <a:rPr lang="en-US" dirty="0" smtClean="0"/>
              <a:t>Low physical space and cooling requirements</a:t>
            </a:r>
          </a:p>
          <a:p>
            <a:pPr lvl="2"/>
            <a:r>
              <a:rPr lang="en-US" dirty="0" smtClean="0"/>
              <a:t>Expensive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990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146" y="135277"/>
            <a:ext cx="5006588" cy="330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9" y="3427458"/>
            <a:ext cx="4263319" cy="3197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858" y="2946359"/>
            <a:ext cx="176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Battery Cabinets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78534" y="3649381"/>
            <a:ext cx="2761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Battery racks </a:t>
            </a:r>
          </a:p>
          <a:p>
            <a:r>
              <a:rPr lang="en-US" dirty="0" smtClean="0"/>
              <a:t>(more common at </a:t>
            </a:r>
            <a:r>
              <a:rPr lang="en-US" dirty="0" err="1" smtClean="0"/>
              <a:t>telco</a:t>
            </a:r>
            <a:r>
              <a:rPr lang="en-US" dirty="0" smtClean="0"/>
              <a:t> installations)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385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1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0924" y="690423"/>
            <a:ext cx="168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Vycon</a:t>
            </a:r>
            <a:r>
              <a:rPr lang="en-US" b="1" dirty="0" smtClean="0"/>
              <a:t> Flywheel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2695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3" y="1351680"/>
            <a:ext cx="7706050" cy="5321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8486" y="517818"/>
            <a:ext cx="5348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Data Center Power Distribution Diagram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240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IT equipment generates heat</a:t>
            </a:r>
          </a:p>
          <a:p>
            <a:pPr lvl="1"/>
            <a:r>
              <a:rPr lang="en-US" dirty="0" smtClean="0"/>
              <a:t>CPUs, hard drives, power supplies, power transformers, batteries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Climate control has two main concerns: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egulating both temperature and humidity</a:t>
            </a:r>
          </a:p>
          <a:p>
            <a:pPr lvl="1"/>
            <a:r>
              <a:rPr lang="en-US" dirty="0" smtClean="0"/>
              <a:t>Air flow throughout facility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3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center architecture</a:t>
            </a:r>
          </a:p>
          <a:p>
            <a:pPr lvl="1"/>
            <a:r>
              <a:rPr lang="en-US" dirty="0" smtClean="0"/>
              <a:t>Major data center components</a:t>
            </a:r>
          </a:p>
          <a:p>
            <a:pPr lvl="1"/>
            <a:r>
              <a:rPr lang="en-US" dirty="0" smtClean="0"/>
              <a:t>Data center efficiency</a:t>
            </a:r>
          </a:p>
          <a:p>
            <a:pPr lvl="1"/>
            <a:r>
              <a:rPr lang="en-US" dirty="0" smtClean="0"/>
              <a:t>Data center tiers</a:t>
            </a:r>
          </a:p>
          <a:p>
            <a:r>
              <a:rPr lang="en-US" dirty="0" smtClean="0"/>
              <a:t>Future architectures</a:t>
            </a:r>
            <a:endParaRPr lang="en-US" dirty="0" smtClean="0"/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equipment designed to operate within a specific temp/humidity zone</a:t>
            </a:r>
          </a:p>
          <a:p>
            <a:pPr lvl="1"/>
            <a:r>
              <a:rPr lang="en-US" dirty="0" smtClean="0"/>
              <a:t>Traditional: 65-75F (18-24C), Humidity 45-50%</a:t>
            </a:r>
          </a:p>
          <a:p>
            <a:pPr lvl="1"/>
            <a:r>
              <a:rPr lang="en-US" dirty="0" smtClean="0"/>
              <a:t>Modern: 75-85F (24-27C)</a:t>
            </a:r>
          </a:p>
          <a:p>
            <a:pPr lvl="1"/>
            <a:r>
              <a:rPr lang="en-US" dirty="0" smtClean="0"/>
              <a:t>Low humidity may cause electrostatic discharge and high humidity causes condensation/corrosion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Climate is controlled by circulating cooling agent throughout data center</a:t>
            </a:r>
          </a:p>
          <a:p>
            <a:pPr lvl="1"/>
            <a:r>
              <a:rPr lang="en-US" dirty="0" smtClean="0"/>
              <a:t>Cooling agent (water/glycol) removes heat from air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3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Cooling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38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Pumping station in facility moves cooling agent through loop</a:t>
            </a:r>
          </a:p>
          <a:p>
            <a:endParaRPr lang="en-US" dirty="0" smtClean="0"/>
          </a:p>
          <a:p>
            <a:r>
              <a:rPr lang="en-US" dirty="0" smtClean="0"/>
              <a:t>Heat is removed from loop using a chiller and cooling tower</a:t>
            </a:r>
          </a:p>
          <a:p>
            <a:endParaRPr lang="en-US" dirty="0" smtClean="0"/>
          </a:p>
          <a:p>
            <a:r>
              <a:rPr lang="en-US" dirty="0" smtClean="0"/>
              <a:t>Coolant passes through Computer Room Air Conditioning Units (CRACs) located throughout server room</a:t>
            </a:r>
          </a:p>
          <a:p>
            <a:pPr lvl="1"/>
            <a:r>
              <a:rPr lang="en-US" dirty="0" smtClean="0"/>
              <a:t>CRACs are similar to your home air conditioners</a:t>
            </a:r>
          </a:p>
          <a:p>
            <a:pPr lvl="1"/>
            <a:r>
              <a:rPr lang="en-US" dirty="0" smtClean="0"/>
              <a:t>Some units also provide humidification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2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67" y="1459574"/>
            <a:ext cx="5978271" cy="4902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035" y="628778"/>
            <a:ext cx="458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Center Cooling Loop Diagram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674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1322741"/>
            <a:ext cx="7874000" cy="491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417" y="567402"/>
            <a:ext cx="272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Center Chillers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350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7" y="1575536"/>
            <a:ext cx="7817017" cy="4877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187" y="776726"/>
            <a:ext cx="214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Cooling Towers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979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Air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69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Air flow is one of the biggest concerns in a data center facility</a:t>
            </a:r>
          </a:p>
          <a:p>
            <a:endParaRPr lang="en-US" dirty="0" smtClean="0"/>
          </a:p>
          <a:p>
            <a:r>
              <a:rPr lang="en-US" dirty="0" smtClean="0"/>
              <a:t>Heat is generally removed from the air</a:t>
            </a:r>
          </a:p>
          <a:p>
            <a:pPr lvl="1"/>
            <a:r>
              <a:rPr lang="en-US" dirty="0" smtClean="0"/>
              <a:t>High powered or high density equipment can generate hotspots in a server room (example: virtualization/blade systems)</a:t>
            </a:r>
          </a:p>
          <a:p>
            <a:pPr lvl="1"/>
            <a:r>
              <a:rPr lang="en-US" dirty="0" smtClean="0"/>
              <a:t>Need to replace hot air with cold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Two common server room designs:</a:t>
            </a:r>
          </a:p>
          <a:p>
            <a:pPr lvl="1"/>
            <a:r>
              <a:rPr lang="en-US" dirty="0" smtClean="0"/>
              <a:t>Raised-floor facilities</a:t>
            </a:r>
          </a:p>
          <a:p>
            <a:pPr lvl="2"/>
            <a:r>
              <a:rPr lang="en-US" dirty="0" smtClean="0"/>
              <a:t>distribute cool air throughout facility using a sub-floor plenum space and perforated floor tiles</a:t>
            </a:r>
          </a:p>
          <a:p>
            <a:pPr lvl="2"/>
            <a:r>
              <a:rPr lang="en-US" dirty="0" smtClean="0"/>
              <a:t>Most cabling is located below the tiled floor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Non-raised floor facilities</a:t>
            </a:r>
          </a:p>
          <a:p>
            <a:pPr lvl="2"/>
            <a:r>
              <a:rPr lang="en-US" dirty="0" smtClean="0"/>
              <a:t>Air is distributed via duct work</a:t>
            </a:r>
          </a:p>
          <a:p>
            <a:pPr lvl="2"/>
            <a:r>
              <a:rPr lang="en-US" dirty="0" smtClean="0"/>
              <a:t>Cabling located on cable ladders and trays above equipment cabinets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59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005" b="7994"/>
          <a:stretch/>
        </p:blipFill>
        <p:spPr>
          <a:xfrm>
            <a:off x="0" y="924674"/>
            <a:ext cx="914400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48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5" y="739739"/>
            <a:ext cx="8035326" cy="56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3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8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Biggest challenge is heat containment, trying to maintain separation of hot and cold air</a:t>
            </a:r>
          </a:p>
          <a:p>
            <a:pPr lvl="1"/>
            <a:r>
              <a:rPr lang="en-US" dirty="0" smtClean="0"/>
              <a:t>Mixing air results in decreased cooling performance and higher operating temps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Solutions:</a:t>
            </a:r>
          </a:p>
          <a:p>
            <a:pPr lvl="1"/>
            <a:r>
              <a:rPr lang="en-US" dirty="0" smtClean="0"/>
              <a:t>Hot aisle/Cold aisle configurations</a:t>
            </a:r>
          </a:p>
          <a:p>
            <a:pPr lvl="2"/>
            <a:r>
              <a:rPr lang="en-US" dirty="0" smtClean="0"/>
              <a:t>Problem: air can spill over aisles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Chimneys: evacuate hot air from equipment cabinets into ceiling plenum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Hot aisle/Cold aisle containment</a:t>
            </a:r>
          </a:p>
          <a:p>
            <a:pPr lvl="2"/>
            <a:r>
              <a:rPr lang="en-US" dirty="0" smtClean="0"/>
              <a:t>Uses curtains, </a:t>
            </a:r>
            <a:r>
              <a:rPr lang="en-US" dirty="0" err="1" smtClean="0"/>
              <a:t>plexiglass</a:t>
            </a:r>
            <a:r>
              <a:rPr lang="en-US" dirty="0" smtClean="0"/>
              <a:t> partitions, enclosures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30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09" y="982276"/>
            <a:ext cx="8560128" cy="50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8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center?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Specialized physical location designed to support computing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73" y="3762031"/>
            <a:ext cx="3622727" cy="2264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82" r="4247"/>
          <a:stretch/>
        </p:blipFill>
        <p:spPr>
          <a:xfrm>
            <a:off x="484632" y="3758237"/>
            <a:ext cx="3858768" cy="2267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008" y="2959074"/>
            <a:ext cx="1995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NOT THIS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12990" y="2959074"/>
            <a:ext cx="104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THIS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094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This is what most people think of as the data center</a:t>
            </a:r>
          </a:p>
          <a:p>
            <a:endParaRPr lang="en-US" dirty="0" smtClean="0"/>
          </a:p>
          <a:p>
            <a:r>
              <a:rPr lang="en-US" dirty="0" smtClean="0"/>
              <a:t>Server room houses:</a:t>
            </a:r>
          </a:p>
          <a:p>
            <a:pPr lvl="1"/>
            <a:r>
              <a:rPr lang="en-US" dirty="0" smtClean="0"/>
              <a:t>Equipment racks containing IT equipment</a:t>
            </a:r>
          </a:p>
          <a:p>
            <a:pPr lvl="1"/>
            <a:r>
              <a:rPr lang="en-US" dirty="0" smtClean="0"/>
              <a:t>Power distribution units </a:t>
            </a:r>
          </a:p>
          <a:p>
            <a:pPr lvl="1"/>
            <a:r>
              <a:rPr lang="en-US" dirty="0" smtClean="0"/>
              <a:t>CRAC/ air handling units</a:t>
            </a:r>
          </a:p>
          <a:p>
            <a:pPr lvl="1"/>
            <a:r>
              <a:rPr lang="en-US" dirty="0" smtClean="0"/>
              <a:t>UPS systems (sometimes)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goal is to place as many racks in the server room as feasible</a:t>
            </a:r>
          </a:p>
          <a:p>
            <a:pPr lvl="1"/>
            <a:r>
              <a:rPr lang="en-US" dirty="0" smtClean="0"/>
              <a:t>Total # racks and rack density depends on power and cooling </a:t>
            </a:r>
          </a:p>
          <a:p>
            <a:pPr lvl="2"/>
            <a:r>
              <a:rPr lang="en-US" dirty="0" smtClean="0"/>
              <a:t>Old datacenters: 1-2KVa/rack</a:t>
            </a:r>
          </a:p>
          <a:p>
            <a:pPr lvl="2"/>
            <a:r>
              <a:rPr lang="en-US" dirty="0" smtClean="0"/>
              <a:t>Newer datacenters: 5-20KVa/rack</a:t>
            </a:r>
          </a:p>
        </p:txBody>
      </p:sp>
    </p:spTree>
    <p:extLst>
      <p:ext uri="{BB962C8B-B14F-4D97-AF65-F5344CB8AC3E}">
        <p14:creationId xmlns:p14="http://schemas.microsoft.com/office/powerpoint/2010/main" val="260780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987265"/>
            <a:ext cx="7076426" cy="5661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671" y="274656"/>
            <a:ext cx="423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Facebook datacenter (Prineville)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7836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35" y="1005485"/>
            <a:ext cx="1999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Equipment lift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5" y="1467150"/>
            <a:ext cx="8342210" cy="4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86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2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Data centers usually have multiple network entry points</a:t>
            </a:r>
          </a:p>
          <a:p>
            <a:endParaRPr lang="en-US" dirty="0" smtClean="0"/>
          </a:p>
          <a:p>
            <a:r>
              <a:rPr lang="en-US" dirty="0" smtClean="0"/>
              <a:t>Fiber located in trenches connecting data center to local fiber access points</a:t>
            </a:r>
          </a:p>
          <a:p>
            <a:endParaRPr lang="en-US" dirty="0" smtClean="0"/>
          </a:p>
          <a:p>
            <a:r>
              <a:rPr lang="en-US" dirty="0" smtClean="0"/>
              <a:t>Network equipment usually in separate room or cage within data center</a:t>
            </a:r>
          </a:p>
          <a:p>
            <a:endParaRPr lang="en-US" dirty="0" smtClean="0"/>
          </a:p>
          <a:p>
            <a:r>
              <a:rPr lang="en-US" dirty="0" smtClean="0"/>
              <a:t>Redundant network infrastructure is common</a:t>
            </a:r>
          </a:p>
          <a:p>
            <a:endParaRPr lang="en-US" dirty="0" smtClean="0"/>
          </a:p>
          <a:p>
            <a:r>
              <a:rPr lang="en-US" dirty="0" smtClean="0"/>
              <a:t>Core routers/switches route data to top of rack (TOR) switches in server 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53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" y="1343859"/>
            <a:ext cx="9131580" cy="41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0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center security is oftentimes the #1 concern of its users</a:t>
            </a:r>
          </a:p>
          <a:p>
            <a:endParaRPr lang="en-US" dirty="0" smtClean="0"/>
          </a:p>
          <a:p>
            <a:r>
              <a:rPr lang="en-US" dirty="0" smtClean="0"/>
              <a:t>Security is a combination of tools and practices</a:t>
            </a:r>
          </a:p>
          <a:p>
            <a:endParaRPr lang="en-US" dirty="0" smtClean="0"/>
          </a:p>
          <a:p>
            <a:r>
              <a:rPr lang="en-US" dirty="0" smtClean="0"/>
              <a:t>Security is focused on three main areas:</a:t>
            </a:r>
          </a:p>
          <a:p>
            <a:pPr lvl="1"/>
            <a:r>
              <a:rPr lang="en-US" dirty="0" smtClean="0"/>
              <a:t>External perimeter of the facility</a:t>
            </a:r>
          </a:p>
          <a:p>
            <a:pPr lvl="1"/>
            <a:r>
              <a:rPr lang="en-US" dirty="0" smtClean="0"/>
              <a:t>Internal facility spaces</a:t>
            </a:r>
          </a:p>
          <a:p>
            <a:pPr lvl="1"/>
            <a:r>
              <a:rPr lang="en-US" dirty="0" smtClean="0"/>
              <a:t>Organizational security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74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The Perimeter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553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Property fencing and access gates</a:t>
            </a:r>
          </a:p>
          <a:p>
            <a:endParaRPr lang="en-US" dirty="0" smtClean="0"/>
          </a:p>
          <a:p>
            <a:r>
              <a:rPr lang="en-US" dirty="0" smtClean="0"/>
              <a:t>Security cameras</a:t>
            </a:r>
          </a:p>
          <a:p>
            <a:endParaRPr lang="en-US" dirty="0" smtClean="0"/>
          </a:p>
          <a:p>
            <a:r>
              <a:rPr lang="en-US" dirty="0" smtClean="0"/>
              <a:t>Staffed security checkpoint</a:t>
            </a:r>
          </a:p>
          <a:p>
            <a:endParaRPr lang="en-US" dirty="0" smtClean="0"/>
          </a:p>
          <a:p>
            <a:r>
              <a:rPr lang="en-US" dirty="0" smtClean="0"/>
              <a:t>Locked external access doors with card scanners or biometric readers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Pressure plates on driveways</a:t>
            </a:r>
          </a:p>
          <a:p>
            <a:endParaRPr lang="en-US" dirty="0"/>
          </a:p>
          <a:p>
            <a:r>
              <a:rPr lang="en-US" dirty="0" smtClean="0"/>
              <a:t>Metal mesh walls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4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9" b="11902"/>
          <a:stretch/>
        </p:blipFill>
        <p:spPr>
          <a:xfrm>
            <a:off x="224418" y="216579"/>
            <a:ext cx="5471895" cy="3551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539" y="3883631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 checkpoint at</a:t>
            </a:r>
          </a:p>
          <a:p>
            <a:r>
              <a:rPr lang="en-US" dirty="0" err="1" smtClean="0"/>
              <a:t>Equinix</a:t>
            </a:r>
            <a:r>
              <a:rPr lang="en-US" dirty="0" smtClean="0"/>
              <a:t> data center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70" y="3658963"/>
            <a:ext cx="2582151" cy="29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95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Security cameras</a:t>
            </a:r>
          </a:p>
          <a:p>
            <a:r>
              <a:rPr lang="en-US" dirty="0" smtClean="0"/>
              <a:t>Security desk</a:t>
            </a:r>
          </a:p>
          <a:p>
            <a:r>
              <a:rPr lang="en-US" dirty="0" smtClean="0"/>
              <a:t>Man trap</a:t>
            </a:r>
          </a:p>
          <a:p>
            <a:r>
              <a:rPr lang="en-US" dirty="0" smtClean="0"/>
              <a:t>Anti-tailgating detection</a:t>
            </a:r>
          </a:p>
          <a:p>
            <a:r>
              <a:rPr lang="en-US" dirty="0" smtClean="0"/>
              <a:t>Motion detectors</a:t>
            </a:r>
          </a:p>
          <a:p>
            <a:r>
              <a:rPr lang="en-US" dirty="0" smtClean="0"/>
              <a:t>Locked equipment cabinets</a:t>
            </a:r>
          </a:p>
          <a:p>
            <a:r>
              <a:rPr lang="en-US" dirty="0" smtClean="0"/>
              <a:t>Biometric readers</a:t>
            </a:r>
          </a:p>
          <a:p>
            <a:r>
              <a:rPr lang="en-US" dirty="0" smtClean="0"/>
              <a:t>Cages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9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enclosure for greater </a:t>
            </a:r>
            <a:r>
              <a:rPr lang="en-US" b="1" dirty="0" smtClean="0"/>
              <a:t>security</a:t>
            </a:r>
          </a:p>
          <a:p>
            <a:endParaRPr lang="en-US" dirty="0" smtClean="0"/>
          </a:p>
          <a:p>
            <a:r>
              <a:rPr lang="en-US" dirty="0" smtClean="0"/>
              <a:t>High grade electrical and heating, venting &amp; cooling (HVAC) systems for greater </a:t>
            </a:r>
            <a:r>
              <a:rPr lang="en-US" b="1" dirty="0" smtClean="0"/>
              <a:t>reliability</a:t>
            </a:r>
          </a:p>
          <a:p>
            <a:endParaRPr lang="en-US" dirty="0" smtClean="0"/>
          </a:p>
          <a:p>
            <a:r>
              <a:rPr lang="en-US" dirty="0" smtClean="0"/>
              <a:t>Easy access to mechanical and computing systems for greater </a:t>
            </a:r>
            <a:r>
              <a:rPr lang="en-US" b="1" dirty="0" smtClean="0"/>
              <a:t>maintainability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9142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05" y="0"/>
            <a:ext cx="512337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858" y="1109608"/>
            <a:ext cx="2564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center man trap with biometric palm reader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422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96" y="899301"/>
            <a:ext cx="6752562" cy="48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5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84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9" y="813713"/>
            <a:ext cx="7497401" cy="49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67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57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Security patrols</a:t>
            </a:r>
          </a:p>
          <a:p>
            <a:endParaRPr lang="en-US" dirty="0" smtClean="0"/>
          </a:p>
          <a:p>
            <a:r>
              <a:rPr lang="en-US" dirty="0" smtClean="0"/>
              <a:t>Monitored security cameras and recording</a:t>
            </a:r>
          </a:p>
          <a:p>
            <a:endParaRPr lang="en-US" dirty="0" smtClean="0"/>
          </a:p>
          <a:p>
            <a:r>
              <a:rPr lang="en-US" dirty="0" smtClean="0"/>
              <a:t>Risk management systems</a:t>
            </a:r>
          </a:p>
          <a:p>
            <a:endParaRPr lang="en-US" dirty="0" smtClean="0"/>
          </a:p>
          <a:p>
            <a:r>
              <a:rPr lang="en-US" dirty="0" smtClean="0"/>
              <a:t>Security certifications</a:t>
            </a:r>
          </a:p>
          <a:p>
            <a:pPr lvl="1"/>
            <a:r>
              <a:rPr lang="en-US" dirty="0" smtClean="0"/>
              <a:t>SOC 1 (SSAE 16), SOC 2, SOC 3</a:t>
            </a:r>
          </a:p>
          <a:p>
            <a:pPr lvl="2"/>
            <a:r>
              <a:rPr lang="en-US" dirty="0" smtClean="0"/>
              <a:t>SOC 2 &amp; 3 audit against actual benchmarks</a:t>
            </a:r>
          </a:p>
          <a:p>
            <a:pPr lvl="1"/>
            <a:r>
              <a:rPr lang="en-US" dirty="0" smtClean="0"/>
              <a:t>ISO 27001</a:t>
            </a:r>
          </a:p>
          <a:p>
            <a:pPr lvl="1"/>
            <a:r>
              <a:rPr lang="en-US" dirty="0" smtClean="0"/>
              <a:t>PCI-DSS (Payment Card Industry Data Security Standard)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42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Suppression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Fire is a big concern in a data center due to high density of power and heat</a:t>
            </a:r>
          </a:p>
          <a:p>
            <a:pPr lvl="1"/>
            <a:r>
              <a:rPr lang="en-US" dirty="0" smtClean="0"/>
              <a:t>Flammable materials strictly prohibited</a:t>
            </a:r>
          </a:p>
          <a:p>
            <a:pPr lvl="1"/>
            <a:r>
              <a:rPr lang="en-US" dirty="0" smtClean="0"/>
              <a:t>Systems unboxed in separate build room</a:t>
            </a:r>
          </a:p>
          <a:p>
            <a:pPr lvl="1"/>
            <a:r>
              <a:rPr lang="en-US" dirty="0" smtClean="0"/>
              <a:t>Box dust can trigger smoke detection systems</a:t>
            </a:r>
          </a:p>
          <a:p>
            <a:r>
              <a:rPr lang="en-US" dirty="0" smtClean="0"/>
              <a:t> Very Early Smoke Detection Apparatus (VESDA) detectors</a:t>
            </a:r>
          </a:p>
          <a:p>
            <a:r>
              <a:rPr lang="en-US" dirty="0" smtClean="0"/>
              <a:t>Gaseous fire suppression/ FM200</a:t>
            </a:r>
          </a:p>
          <a:p>
            <a:r>
              <a:rPr lang="en-US" dirty="0" smtClean="0"/>
              <a:t>Dry pipe sprinkler system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0811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89" y="3422650"/>
            <a:ext cx="4445000" cy="300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7" y="148619"/>
            <a:ext cx="4966379" cy="3445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887" y="3686367"/>
            <a:ext cx="2621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VESDA Control Unit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85412" y="2960985"/>
            <a:ext cx="199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Sprinkler head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99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12" y="3156220"/>
            <a:ext cx="4739279" cy="355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231" y="3973352"/>
            <a:ext cx="187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FM200 Tanks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5" y="647700"/>
            <a:ext cx="4715641" cy="28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1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centers are major consumers of power</a:t>
            </a:r>
          </a:p>
          <a:p>
            <a:pPr lvl="1"/>
            <a:r>
              <a:rPr lang="en-US" dirty="0" smtClean="0"/>
              <a:t>Facilities consume more power than many towns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efficiency of a data center is measured by its Power Utilization Effectiveness (PUE)</a:t>
            </a:r>
          </a:p>
          <a:p>
            <a:endParaRPr lang="en-US" dirty="0" smtClean="0"/>
          </a:p>
          <a:p>
            <a:r>
              <a:rPr lang="en-US" dirty="0" smtClean="0"/>
              <a:t>PUE = Total facility power/ IT equipment power</a:t>
            </a:r>
          </a:p>
        </p:txBody>
      </p:sp>
    </p:spTree>
    <p:extLst>
      <p:ext uri="{BB962C8B-B14F-4D97-AF65-F5344CB8AC3E}">
        <p14:creationId xmlns:p14="http://schemas.microsoft.com/office/powerpoint/2010/main" val="1605792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9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Best theoretical PUE is 1.0</a:t>
            </a:r>
          </a:p>
          <a:p>
            <a:pPr lvl="1"/>
            <a:r>
              <a:rPr lang="en-US" dirty="0"/>
              <a:t>Not possible due to power loss in facility</a:t>
            </a:r>
          </a:p>
          <a:p>
            <a:pPr lvl="1"/>
            <a:r>
              <a:rPr lang="en-US" dirty="0"/>
              <a:t>Average PUE ~ 2.0</a:t>
            </a:r>
          </a:p>
          <a:p>
            <a:pPr lvl="1"/>
            <a:r>
              <a:rPr lang="en-US" dirty="0" smtClean="0"/>
              <a:t>Large cloud data centers &lt; 1.1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PUE decreases as the utilization of a data center increases</a:t>
            </a:r>
          </a:p>
          <a:p>
            <a:endParaRPr lang="en-US" dirty="0" smtClean="0"/>
          </a:p>
          <a:p>
            <a:r>
              <a:rPr lang="en-US" dirty="0" smtClean="0"/>
              <a:t>Example: Data center is using 2MW of power and IT equipment is using 1.25MW. What is the PUE? </a:t>
            </a:r>
          </a:p>
          <a:p>
            <a:r>
              <a:rPr lang="en-US" dirty="0" smtClean="0"/>
              <a:t>Answer: PUE = 2MW/ 1.25MW = 1.6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4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74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DC consists of both internal and external assets</a:t>
            </a:r>
          </a:p>
          <a:p>
            <a:pPr lvl="1"/>
            <a:r>
              <a:rPr lang="en-US" dirty="0" smtClean="0"/>
              <a:t>it’s not just a building, it’s a property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Internal (facility)</a:t>
            </a:r>
          </a:p>
          <a:p>
            <a:pPr lvl="1"/>
            <a:r>
              <a:rPr lang="en-US" dirty="0" smtClean="0"/>
              <a:t>Server room: 50%</a:t>
            </a:r>
          </a:p>
          <a:p>
            <a:pPr lvl="1"/>
            <a:r>
              <a:rPr lang="en-US" dirty="0" smtClean="0"/>
              <a:t>Support equipment: 40%</a:t>
            </a:r>
          </a:p>
          <a:p>
            <a:pPr lvl="1"/>
            <a:r>
              <a:rPr lang="en-US" dirty="0" smtClean="0"/>
              <a:t>Miscellaneous: 10%</a:t>
            </a:r>
          </a:p>
          <a:p>
            <a:pPr lvl="2"/>
            <a:r>
              <a:rPr lang="en-US" dirty="0" smtClean="0"/>
              <a:t>Equipment storage</a:t>
            </a:r>
          </a:p>
          <a:p>
            <a:pPr lvl="2"/>
            <a:r>
              <a:rPr lang="en-US" dirty="0" smtClean="0"/>
              <a:t>Setup bench</a:t>
            </a:r>
          </a:p>
          <a:p>
            <a:pPr lvl="2"/>
            <a:r>
              <a:rPr lang="en-US" dirty="0" smtClean="0"/>
              <a:t>NOC</a:t>
            </a:r>
          </a:p>
          <a:p>
            <a:pPr lvl="2"/>
            <a:r>
              <a:rPr lang="en-US" dirty="0" smtClean="0"/>
              <a:t>Employee workspace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Generators, cooling towers, power transformers, parking lot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86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 data center in optimal climate to take advantage of free air cooling</a:t>
            </a:r>
          </a:p>
          <a:p>
            <a:pPr lvl="1"/>
            <a:r>
              <a:rPr lang="en-US" dirty="0" smtClean="0"/>
              <a:t>Outside air needs to be in the right temperature and humidity range much of the year</a:t>
            </a:r>
          </a:p>
          <a:p>
            <a:r>
              <a:rPr lang="en-US" dirty="0" smtClean="0"/>
              <a:t>LEED Certification: facility conforms to “green” specifications and materials</a:t>
            </a:r>
          </a:p>
          <a:p>
            <a:r>
              <a:rPr lang="en-US" dirty="0" smtClean="0"/>
              <a:t>Renewable power: solar, wind, geothermal, hydroelectric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73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42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Tier classification system designed by the Uptime Institute</a:t>
            </a:r>
          </a:p>
          <a:p>
            <a:endParaRPr lang="en-US" dirty="0" smtClean="0"/>
          </a:p>
          <a:p>
            <a:r>
              <a:rPr lang="en-US" b="1" dirty="0" smtClean="0"/>
              <a:t>Tier 1</a:t>
            </a:r>
            <a:r>
              <a:rPr lang="en-US" dirty="0" smtClean="0"/>
              <a:t>: basic data center with dedicated space for IT systems, UPS, cooling equipment</a:t>
            </a:r>
          </a:p>
          <a:p>
            <a:endParaRPr lang="en-US" dirty="0" smtClean="0"/>
          </a:p>
          <a:p>
            <a:r>
              <a:rPr lang="en-US" b="1" dirty="0" smtClean="0"/>
              <a:t>Tier 2</a:t>
            </a:r>
          </a:p>
          <a:p>
            <a:pPr lvl="1"/>
            <a:r>
              <a:rPr lang="en-US" dirty="0" smtClean="0"/>
              <a:t>Some data center components are N+1</a:t>
            </a:r>
          </a:p>
          <a:p>
            <a:pPr lvl="1"/>
            <a:r>
              <a:rPr lang="en-US" dirty="0" smtClean="0"/>
              <a:t>Redundant critical power and cooling equipment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Tier 3</a:t>
            </a:r>
          </a:p>
          <a:p>
            <a:pPr lvl="1"/>
            <a:r>
              <a:rPr lang="en-US" dirty="0" smtClean="0"/>
              <a:t>All major data center components are N+1</a:t>
            </a:r>
          </a:p>
          <a:p>
            <a:pPr lvl="1"/>
            <a:r>
              <a:rPr lang="en-US" dirty="0" smtClean="0"/>
              <a:t>Concurrently maintainable: a redundant delivery path for power and cooling exists to that any component can be serviced without impacting IT operations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Tier 4</a:t>
            </a:r>
          </a:p>
          <a:p>
            <a:pPr lvl="1"/>
            <a:r>
              <a:rPr lang="en-US" dirty="0" smtClean="0"/>
              <a:t>All of the above, systems are fault tolerant and failover is automated</a:t>
            </a:r>
          </a:p>
        </p:txBody>
      </p:sp>
    </p:spTree>
    <p:extLst>
      <p:ext uri="{BB962C8B-B14F-4D97-AF65-F5344CB8AC3E}">
        <p14:creationId xmlns:p14="http://schemas.microsoft.com/office/powerpoint/2010/main" val="4231175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centers must be audited by Uptime Institute to receive a tier classification</a:t>
            </a:r>
          </a:p>
          <a:p>
            <a:endParaRPr lang="en-US" dirty="0" smtClean="0"/>
          </a:p>
          <a:p>
            <a:r>
              <a:rPr lang="en-US" dirty="0" smtClean="0"/>
              <a:t>Classification doesn’t just cover design</a:t>
            </a:r>
          </a:p>
          <a:p>
            <a:pPr lvl="1"/>
            <a:r>
              <a:rPr lang="en-US" dirty="0" smtClean="0"/>
              <a:t>Certification of Design Documents</a:t>
            </a:r>
          </a:p>
          <a:p>
            <a:pPr lvl="1"/>
            <a:r>
              <a:rPr lang="en-US" dirty="0" smtClean="0"/>
              <a:t>Certification of Constructed Facility</a:t>
            </a:r>
          </a:p>
          <a:p>
            <a:pPr lvl="1"/>
            <a:r>
              <a:rPr lang="en-US" dirty="0" smtClean="0"/>
              <a:t>Certification of Operational Sustainability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Site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Extensive studies are done before the location of a future data center is determined</a:t>
            </a:r>
          </a:p>
          <a:p>
            <a:pPr lvl="1"/>
            <a:r>
              <a:rPr lang="en-US" dirty="0" smtClean="0"/>
              <a:t>Power and fiber utility access</a:t>
            </a:r>
          </a:p>
          <a:p>
            <a:pPr lvl="1"/>
            <a:r>
              <a:rPr lang="en-US" dirty="0" smtClean="0"/>
              <a:t>Zoning to operate generators and industrial equipment</a:t>
            </a:r>
          </a:p>
          <a:p>
            <a:pPr lvl="1"/>
            <a:r>
              <a:rPr lang="en-US" dirty="0" smtClean="0"/>
              <a:t>Environmental concerns:</a:t>
            </a:r>
          </a:p>
          <a:p>
            <a:pPr lvl="2"/>
            <a:r>
              <a:rPr lang="en-US" dirty="0" smtClean="0"/>
              <a:t>Earth quake fault line</a:t>
            </a:r>
          </a:p>
          <a:p>
            <a:pPr lvl="2"/>
            <a:r>
              <a:rPr lang="en-US" dirty="0" smtClean="0"/>
              <a:t>Tornado alley</a:t>
            </a:r>
          </a:p>
          <a:p>
            <a:pPr lvl="2"/>
            <a:r>
              <a:rPr lang="en-US" dirty="0" smtClean="0"/>
              <a:t>Flood zone</a:t>
            </a:r>
          </a:p>
          <a:p>
            <a:pPr lvl="2"/>
            <a:r>
              <a:rPr lang="en-US" dirty="0" smtClean="0"/>
              <a:t>Airport flight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37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Data Center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DC designs use more exotic power, cooling methods, and form factors</a:t>
            </a:r>
          </a:p>
          <a:p>
            <a:endParaRPr lang="en-US" dirty="0" smtClean="0"/>
          </a:p>
          <a:p>
            <a:r>
              <a:rPr lang="en-US" dirty="0" smtClean="0"/>
              <a:t>PODS: portable data centers built into shipping containers</a:t>
            </a:r>
          </a:p>
          <a:p>
            <a:pPr lvl="1"/>
            <a:r>
              <a:rPr lang="en-US" dirty="0" smtClean="0"/>
              <a:t>Prefabricated with all necessary equipment</a:t>
            </a:r>
          </a:p>
          <a:p>
            <a:pPr lvl="1"/>
            <a:r>
              <a:rPr lang="en-US" dirty="0" smtClean="0"/>
              <a:t>Easily transported and moved</a:t>
            </a:r>
          </a:p>
          <a:p>
            <a:pPr lvl="1"/>
            <a:r>
              <a:rPr lang="en-US" dirty="0" smtClean="0"/>
              <a:t>Simply connect power, cooling, and network</a:t>
            </a:r>
          </a:p>
        </p:txBody>
      </p:sp>
    </p:spTree>
    <p:extLst>
      <p:ext uri="{BB962C8B-B14F-4D97-AF65-F5344CB8AC3E}">
        <p14:creationId xmlns:p14="http://schemas.microsoft.com/office/powerpoint/2010/main" val="59091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63"/>
            <a:ext cx="6197600" cy="34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827" y="3441944"/>
            <a:ext cx="6036920" cy="3080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1434" y="1035635"/>
            <a:ext cx="89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08903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Micro-data 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Smaller-scale data centers built in modular fashion from PODs</a:t>
            </a:r>
          </a:p>
          <a:p>
            <a:pPr lvl="1"/>
            <a:r>
              <a:rPr lang="en-US" dirty="0" smtClean="0"/>
              <a:t>Typically un-manned facilities in remote locations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Computing/storage allowance designed to handle certain amount of capacity die off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Microsoft Bing Maps data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71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79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Datacenters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 a data center shell with all supporting power and cooling equipment</a:t>
            </a:r>
          </a:p>
          <a:p>
            <a:endParaRPr lang="en-US" dirty="0" smtClean="0"/>
          </a:p>
          <a:p>
            <a:r>
              <a:rPr lang="en-US" dirty="0" smtClean="0"/>
              <a:t>Place compute and storage containers into the shell</a:t>
            </a:r>
          </a:p>
          <a:p>
            <a:endParaRPr lang="en-US" dirty="0" smtClean="0"/>
          </a:p>
          <a:p>
            <a:r>
              <a:rPr lang="en-US" dirty="0" smtClean="0"/>
              <a:t>Replace containers periodically to upgrade capacity</a:t>
            </a:r>
          </a:p>
          <a:p>
            <a:endParaRPr lang="en-US" dirty="0" smtClean="0"/>
          </a:p>
          <a:p>
            <a:r>
              <a:rPr lang="en-US" dirty="0" smtClean="0"/>
              <a:t>Microsoft Chicago/ Azure facility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7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01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Prineville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Innovative cooling system utilizing outside air, filtration, and evaporative spray system</a:t>
            </a:r>
          </a:p>
          <a:p>
            <a:endParaRPr lang="en-US" dirty="0" smtClean="0"/>
          </a:p>
          <a:p>
            <a:r>
              <a:rPr lang="en-US" dirty="0" smtClean="0"/>
              <a:t>Facebook started the Open Compute Project to encourage sharing innovative data center and systems designs</a:t>
            </a:r>
          </a:p>
          <a:p>
            <a:pPr lvl="1"/>
            <a:r>
              <a:rPr lang="en-US" dirty="0" smtClean="0"/>
              <a:t>Large cloud providers build their own equipment</a:t>
            </a:r>
          </a:p>
        </p:txBody>
      </p:sp>
    </p:spTree>
    <p:extLst>
      <p:ext uri="{BB962C8B-B14F-4D97-AF65-F5344CB8AC3E}">
        <p14:creationId xmlns:p14="http://schemas.microsoft.com/office/powerpoint/2010/main" val="2707268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838200"/>
            <a:ext cx="8255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4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954"/>
            <a:ext cx="914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550" y="357541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Microsoft LES eliminates UPS by combining computer power supply and battery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34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 homework this week.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Good luck on the final exam!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122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Key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system</a:t>
            </a:r>
          </a:p>
          <a:p>
            <a:r>
              <a:rPr lang="en-US" dirty="0" smtClean="0"/>
              <a:t>Climate control system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 smtClean="0"/>
              <a:t>Security system</a:t>
            </a:r>
          </a:p>
          <a:p>
            <a:r>
              <a:rPr lang="en-US" dirty="0" smtClean="0"/>
              <a:t>Fire detection and suppression</a:t>
            </a:r>
          </a:p>
          <a:p>
            <a:r>
              <a:rPr lang="en-US" dirty="0" smtClean="0"/>
              <a:t>Server room</a:t>
            </a:r>
          </a:p>
          <a:p>
            <a:r>
              <a:rPr lang="en-US" dirty="0" smtClean="0"/>
              <a:t>Network Operations Center (NOC)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2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Power system is </a:t>
            </a:r>
            <a:r>
              <a:rPr lang="en-US" dirty="0" smtClean="0"/>
              <a:t>critical for IT system reliability</a:t>
            </a:r>
          </a:p>
          <a:p>
            <a:endParaRPr lang="en-US" dirty="0" smtClean="0"/>
          </a:p>
          <a:p>
            <a:r>
              <a:rPr lang="en-US" dirty="0" smtClean="0"/>
              <a:t>3 basic </a:t>
            </a:r>
            <a:r>
              <a:rPr lang="en-US" dirty="0" smtClean="0"/>
              <a:t>parts:</a:t>
            </a:r>
          </a:p>
          <a:p>
            <a:pPr lvl="1"/>
            <a:r>
              <a:rPr lang="en-US" dirty="0" smtClean="0"/>
              <a:t>Distribution</a:t>
            </a:r>
            <a:r>
              <a:rPr lang="en-US" dirty="0"/>
              <a:t>: power from utility providers and </a:t>
            </a:r>
            <a:r>
              <a:rPr lang="en-US" dirty="0" err="1"/>
              <a:t>gensets</a:t>
            </a:r>
            <a:r>
              <a:rPr lang="en-US" dirty="0"/>
              <a:t> must be distributed to IT </a:t>
            </a:r>
            <a:r>
              <a:rPr lang="en-US" dirty="0" smtClean="0"/>
              <a:t>equipment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Generation: most DCs have the ability to generate their own power using generators (</a:t>
            </a:r>
            <a:r>
              <a:rPr lang="en-US" dirty="0" err="1" smtClean="0"/>
              <a:t>gensets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Switching</a:t>
            </a:r>
            <a:r>
              <a:rPr lang="en-US" dirty="0" smtClean="0"/>
              <a:t>: DC operator must be able to control flow of power in facility</a:t>
            </a:r>
          </a:p>
        </p:txBody>
      </p:sp>
    </p:spTree>
    <p:extLst>
      <p:ext uri="{BB962C8B-B14F-4D97-AF65-F5344CB8AC3E}">
        <p14:creationId xmlns:p14="http://schemas.microsoft.com/office/powerpoint/2010/main" val="393176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2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Power utilities supply power to multiple sub-stations forming separate geographical grids</a:t>
            </a:r>
          </a:p>
          <a:p>
            <a:endParaRPr lang="en-US" dirty="0" smtClean="0"/>
          </a:p>
          <a:p>
            <a:r>
              <a:rPr lang="en-US" dirty="0" smtClean="0"/>
              <a:t>One or more feeds from substations connect to transformers at data center facility</a:t>
            </a:r>
          </a:p>
          <a:p>
            <a:endParaRPr lang="en-US" dirty="0" smtClean="0"/>
          </a:p>
          <a:p>
            <a:r>
              <a:rPr lang="en-US" dirty="0" smtClean="0"/>
              <a:t>Power is connected through switching infrastructure at facility to Power Distribution Units (PDUs) in server room</a:t>
            </a:r>
          </a:p>
          <a:p>
            <a:endParaRPr lang="en-US" dirty="0" smtClean="0"/>
          </a:p>
          <a:p>
            <a:r>
              <a:rPr lang="en-US" dirty="0" smtClean="0"/>
              <a:t>PDUs provide power circuits to individual equipment racks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4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1812</Words>
  <Application>Microsoft Macintosh PowerPoint</Application>
  <PresentationFormat>On-screen Show (4:3)</PresentationFormat>
  <Paragraphs>330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DevOps &amp; Cloud Infrastructure SEIS 665 Week 13</vt:lpstr>
      <vt:lpstr>Agenda</vt:lpstr>
      <vt:lpstr>What is a data center?</vt:lpstr>
      <vt:lpstr>Key Attributes</vt:lpstr>
      <vt:lpstr>Overall Architecture</vt:lpstr>
      <vt:lpstr>PowerPoint Presentation</vt:lpstr>
      <vt:lpstr>DC Key Components</vt:lpstr>
      <vt:lpstr>Power System</vt:lpstr>
      <vt:lpstr>Power Distribution</vt:lpstr>
      <vt:lpstr>PowerPoint Presentation</vt:lpstr>
      <vt:lpstr>Power Generation</vt:lpstr>
      <vt:lpstr>PowerPoint Presentation</vt:lpstr>
      <vt:lpstr>Power Switching</vt:lpstr>
      <vt:lpstr>PowerPoint Presentation</vt:lpstr>
      <vt:lpstr>Uninterruptable Power Supply (UPS)</vt:lpstr>
      <vt:lpstr>PowerPoint Presentation</vt:lpstr>
      <vt:lpstr>PowerPoint Presentation</vt:lpstr>
      <vt:lpstr>PowerPoint Presentation</vt:lpstr>
      <vt:lpstr>Climate Control System</vt:lpstr>
      <vt:lpstr>Climate Control</vt:lpstr>
      <vt:lpstr>Cooling Loop</vt:lpstr>
      <vt:lpstr>PowerPoint Presentation</vt:lpstr>
      <vt:lpstr>PowerPoint Presentation</vt:lpstr>
      <vt:lpstr>PowerPoint Presentation</vt:lpstr>
      <vt:lpstr>Data Center Air Flow</vt:lpstr>
      <vt:lpstr>PowerPoint Presentation</vt:lpstr>
      <vt:lpstr>PowerPoint Presentation</vt:lpstr>
      <vt:lpstr>Air Flow Challenges</vt:lpstr>
      <vt:lpstr>PowerPoint Presentation</vt:lpstr>
      <vt:lpstr>Server Room</vt:lpstr>
      <vt:lpstr>PowerPoint Presentation</vt:lpstr>
      <vt:lpstr>PowerPoint Presentation</vt:lpstr>
      <vt:lpstr>Network</vt:lpstr>
      <vt:lpstr>PowerPoint Presentation</vt:lpstr>
      <vt:lpstr>PowerPoint Presentation</vt:lpstr>
      <vt:lpstr>Security System</vt:lpstr>
      <vt:lpstr>Securing The Perimeter</vt:lpstr>
      <vt:lpstr>PowerPoint Presentation</vt:lpstr>
      <vt:lpstr>Internal Security</vt:lpstr>
      <vt:lpstr>PowerPoint Presentation</vt:lpstr>
      <vt:lpstr>PowerPoint Presentation</vt:lpstr>
      <vt:lpstr>PowerPoint Presentation</vt:lpstr>
      <vt:lpstr>PowerPoint Presentation</vt:lpstr>
      <vt:lpstr>Security Practices</vt:lpstr>
      <vt:lpstr>Fire Suppression</vt:lpstr>
      <vt:lpstr>PowerPoint Presentation</vt:lpstr>
      <vt:lpstr>PowerPoint Presentation</vt:lpstr>
      <vt:lpstr>Data Center Efficiency</vt:lpstr>
      <vt:lpstr>Data Center Efficiency</vt:lpstr>
      <vt:lpstr>Data Center Efficiency</vt:lpstr>
      <vt:lpstr>Data Center Tiers</vt:lpstr>
      <vt:lpstr>Data Center Tiers</vt:lpstr>
      <vt:lpstr>Data Center Site Concerns</vt:lpstr>
      <vt:lpstr>Future Data Center Architecture</vt:lpstr>
      <vt:lpstr>PowerPoint Presentation</vt:lpstr>
      <vt:lpstr>Micro-data centers</vt:lpstr>
      <vt:lpstr>PowerPoint Presentation</vt:lpstr>
      <vt:lpstr>Modular Datacenters</vt:lpstr>
      <vt:lpstr>PowerPoint Presentation</vt:lpstr>
      <vt:lpstr>Facebook Prineville</vt:lpstr>
      <vt:lpstr>PowerPoint Presentation</vt:lpstr>
      <vt:lpstr>PowerPoint Presentation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Jason Baker</cp:lastModifiedBy>
  <cp:revision>33</cp:revision>
  <dcterms:created xsi:type="dcterms:W3CDTF">2016-04-25T17:30:29Z</dcterms:created>
  <dcterms:modified xsi:type="dcterms:W3CDTF">2016-04-27T02:10:06Z</dcterms:modified>
</cp:coreProperties>
</file>